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79" r:id="rId3"/>
    <p:sldId id="281" r:id="rId4"/>
    <p:sldId id="298" r:id="rId5"/>
    <p:sldId id="303" r:id="rId6"/>
    <p:sldId id="315" r:id="rId7"/>
    <p:sldId id="316" r:id="rId8"/>
    <p:sldId id="317" r:id="rId9"/>
    <p:sldId id="314" r:id="rId10"/>
    <p:sldId id="311" r:id="rId11"/>
    <p:sldId id="312" r:id="rId12"/>
    <p:sldId id="313" r:id="rId13"/>
    <p:sldId id="306" r:id="rId14"/>
    <p:sldId id="307" r:id="rId15"/>
    <p:sldId id="308" r:id="rId16"/>
    <p:sldId id="310" r:id="rId17"/>
    <p:sldId id="304" r:id="rId18"/>
    <p:sldId id="305" r:id="rId19"/>
    <p:sldId id="318" r:id="rId20"/>
    <p:sldId id="319" r:id="rId21"/>
    <p:sldId id="309" r:id="rId22"/>
    <p:sldId id="284" r:id="rId23"/>
    <p:sldId id="286" r:id="rId24"/>
    <p:sldId id="287" r:id="rId25"/>
    <p:sldId id="288" r:id="rId26"/>
    <p:sldId id="289" r:id="rId27"/>
    <p:sldId id="290" r:id="rId28"/>
    <p:sldId id="292" r:id="rId29"/>
    <p:sldId id="291" r:id="rId30"/>
    <p:sldId id="300" r:id="rId31"/>
    <p:sldId id="299" r:id="rId32"/>
    <p:sldId id="301" r:id="rId33"/>
    <p:sldId id="302"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88"/>
    <p:restoredTop sz="94614"/>
  </p:normalViewPr>
  <p:slideViewPr>
    <p:cSldViewPr snapToGrid="0" snapToObjects="1">
      <p:cViewPr varScale="1">
        <p:scale>
          <a:sx n="118" d="100"/>
          <a:sy n="118" d="100"/>
        </p:scale>
        <p:origin x="232"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15/07/2023</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15/07/2023</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15/07/2023</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15/07/2023</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15/07/2023</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15/07/2023</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15/07/2023</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15/07/2023</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15/07/2023</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15/07/2023</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15/07/2023</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15/07/2023</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loc.gov/item/201468726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loc.gov/item/201468960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loc.gov/item/201469350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loc.gov/item/201469091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loc.gov/item/2014716249/"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loc.gov/item/201468156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loc.gov/item/2014712262/"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loc.gov/item/2017878149/"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
        <p:nvSpPr>
          <p:cNvPr id="35" name="ZoneTexte 34">
            <a:extLst>
              <a:ext uri="{FF2B5EF4-FFF2-40B4-BE49-F238E27FC236}">
                <a16:creationId xmlns:a16="http://schemas.microsoft.com/office/drawing/2014/main" id="{083121EA-22BA-0B48-B415-49DA1E741FA9}"/>
              </a:ext>
            </a:extLst>
          </p:cNvPr>
          <p:cNvSpPr txBox="1"/>
          <p:nvPr/>
        </p:nvSpPr>
        <p:spPr>
          <a:xfrm>
            <a:off x="1719880" y="979006"/>
            <a:ext cx="8752240" cy="3970318"/>
          </a:xfrm>
          <a:prstGeom prst="rect">
            <a:avLst/>
          </a:prstGeom>
          <a:noFill/>
        </p:spPr>
        <p:txBody>
          <a:bodyPr wrap="square" rtlCol="0">
            <a:spAutoFit/>
          </a:bodyPr>
          <a:lstStyle/>
          <a:p>
            <a:pPr algn="ctr"/>
            <a:r>
              <a:rPr lang="fr-FR" sz="4800" b="1" noProof="1">
                <a:solidFill>
                  <a:schemeClr val="accent5">
                    <a:lumMod val="50000"/>
                  </a:schemeClr>
                </a:solidFill>
              </a:rPr>
              <a:t>Access &amp; Discovery of Documentary Images</a:t>
            </a:r>
          </a:p>
          <a:p>
            <a:pPr algn="ctr"/>
            <a:r>
              <a:rPr lang="fr-FR" sz="4800" b="1" noProof="1">
                <a:solidFill>
                  <a:schemeClr val="accent5">
                    <a:lumMod val="50000"/>
                  </a:schemeClr>
                </a:solidFill>
              </a:rPr>
              <a:t>[ADDI]</a:t>
            </a:r>
          </a:p>
          <a:p>
            <a:pPr algn="ctr"/>
            <a:endParaRPr lang="fr-FR" b="1" noProof="1">
              <a:solidFill>
                <a:schemeClr val="accent5">
                  <a:lumMod val="50000"/>
                </a:schemeClr>
              </a:solidFill>
            </a:endParaRPr>
          </a:p>
          <a:p>
            <a:pPr algn="ctr"/>
            <a:endParaRPr lang="fr-FR" b="1" noProof="1">
              <a:solidFill>
                <a:schemeClr val="accent5">
                  <a:lumMod val="50000"/>
                </a:schemeClr>
              </a:solidFill>
            </a:endParaRPr>
          </a:p>
          <a:p>
            <a:pPr algn="ctr"/>
            <a:r>
              <a:rPr lang="fr-FR" sz="3600" noProof="1">
                <a:solidFill>
                  <a:schemeClr val="accent5">
                    <a:lumMod val="50000"/>
                  </a:schemeClr>
                </a:solidFill>
              </a:rPr>
              <a:t>A Platform for the Exploration and Critique of Computer Vision Algorithms</a:t>
            </a:r>
          </a:p>
        </p:txBody>
      </p:sp>
      <p:sp>
        <p:nvSpPr>
          <p:cNvPr id="6" name="ZoneTexte 34">
            <a:extLst>
              <a:ext uri="{FF2B5EF4-FFF2-40B4-BE49-F238E27FC236}">
                <a16:creationId xmlns:a16="http://schemas.microsoft.com/office/drawing/2014/main" id="{E70F26CA-52CB-4C4E-810A-AEF49172F472}"/>
              </a:ext>
            </a:extLst>
          </p:cNvPr>
          <p:cNvSpPr txBox="1"/>
          <p:nvPr/>
        </p:nvSpPr>
        <p:spPr>
          <a:xfrm>
            <a:off x="4476435" y="5543324"/>
            <a:ext cx="3239130" cy="523220"/>
          </a:xfrm>
          <a:prstGeom prst="rect">
            <a:avLst/>
          </a:prstGeom>
          <a:noFill/>
        </p:spPr>
        <p:txBody>
          <a:bodyPr wrap="square" rtlCol="0">
            <a:spAutoFit/>
          </a:bodyPr>
          <a:lstStyle/>
          <a:p>
            <a:pPr algn="ctr"/>
            <a:r>
              <a:rPr lang="fr-FR" sz="2800" noProof="1"/>
              <a:t>14 July 2023</a:t>
            </a:r>
          </a:p>
        </p:txBody>
      </p:sp>
    </p:spTree>
    <p:extLst>
      <p:ext uri="{BB962C8B-B14F-4D97-AF65-F5344CB8AC3E}">
        <p14:creationId xmlns:p14="http://schemas.microsoft.com/office/powerpoint/2010/main" val="816747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9" y="-44175"/>
            <a:ext cx="11116232" cy="6954941"/>
          </a:xfrm>
          <a:prstGeom prst="rect">
            <a:avLst/>
          </a:prstGeom>
        </p:spPr>
      </p:pic>
      <p:cxnSp>
        <p:nvCxnSpPr>
          <p:cNvPr id="2" name="Connecteur droit avec flèche 1">
            <a:extLst>
              <a:ext uri="{FF2B5EF4-FFF2-40B4-BE49-F238E27FC236}">
                <a16:creationId xmlns:a16="http://schemas.microsoft.com/office/drawing/2014/main" id="{609BB41E-329C-2CCF-AB7C-C6F5852962E3}"/>
              </a:ext>
            </a:extLst>
          </p:cNvPr>
          <p:cNvCxnSpPr>
            <a:cxnSpLocks/>
          </p:cNvCxnSpPr>
          <p:nvPr/>
        </p:nvCxnSpPr>
        <p:spPr>
          <a:xfrm flipH="1">
            <a:off x="3810149" y="555172"/>
            <a:ext cx="1730038" cy="5116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147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8" y="-44175"/>
            <a:ext cx="11116230" cy="6954941"/>
          </a:xfrm>
          <a:prstGeom prst="rect">
            <a:avLst/>
          </a:prstGeom>
        </p:spPr>
      </p:pic>
      <p:cxnSp>
        <p:nvCxnSpPr>
          <p:cNvPr id="2" name="Connecteur droit avec flèche 1">
            <a:extLst>
              <a:ext uri="{FF2B5EF4-FFF2-40B4-BE49-F238E27FC236}">
                <a16:creationId xmlns:a16="http://schemas.microsoft.com/office/drawing/2014/main" id="{8B9206AF-572F-A609-5EB3-6F052D055493}"/>
              </a:ext>
            </a:extLst>
          </p:cNvPr>
          <p:cNvCxnSpPr>
            <a:cxnSpLocks/>
          </p:cNvCxnSpPr>
          <p:nvPr/>
        </p:nvCxnSpPr>
        <p:spPr>
          <a:xfrm flipH="1">
            <a:off x="9452786" y="1545772"/>
            <a:ext cx="1730038" cy="5116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094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8" y="-44175"/>
            <a:ext cx="11116230" cy="6954940"/>
          </a:xfrm>
          <a:prstGeom prst="rect">
            <a:avLst/>
          </a:prstGeom>
        </p:spPr>
      </p:pic>
      <p:cxnSp>
        <p:nvCxnSpPr>
          <p:cNvPr id="2" name="Connecteur droit avec flèche 1">
            <a:extLst>
              <a:ext uri="{FF2B5EF4-FFF2-40B4-BE49-F238E27FC236}">
                <a16:creationId xmlns:a16="http://schemas.microsoft.com/office/drawing/2014/main" id="{4EE2063A-CF59-FA54-26DC-02BB9D3DD337}"/>
              </a:ext>
            </a:extLst>
          </p:cNvPr>
          <p:cNvCxnSpPr>
            <a:cxnSpLocks/>
          </p:cNvCxnSpPr>
          <p:nvPr/>
        </p:nvCxnSpPr>
        <p:spPr>
          <a:xfrm flipH="1">
            <a:off x="9965600" y="1545772"/>
            <a:ext cx="1730038" cy="5116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687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8" y="-44175"/>
            <a:ext cx="11116230" cy="6954941"/>
          </a:xfrm>
          <a:prstGeom prst="rect">
            <a:avLst/>
          </a:prstGeom>
        </p:spPr>
      </p:pic>
      <p:cxnSp>
        <p:nvCxnSpPr>
          <p:cNvPr id="2" name="Connecteur droit avec flèche 1">
            <a:extLst>
              <a:ext uri="{FF2B5EF4-FFF2-40B4-BE49-F238E27FC236}">
                <a16:creationId xmlns:a16="http://schemas.microsoft.com/office/drawing/2014/main" id="{194EF4EB-1250-97EC-C5A7-F88262585C8A}"/>
              </a:ext>
            </a:extLst>
          </p:cNvPr>
          <p:cNvCxnSpPr>
            <a:cxnSpLocks/>
          </p:cNvCxnSpPr>
          <p:nvPr/>
        </p:nvCxnSpPr>
        <p:spPr>
          <a:xfrm flipH="1">
            <a:off x="10541358" y="1480457"/>
            <a:ext cx="1378499" cy="5551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74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8" y="-44175"/>
            <a:ext cx="11116230" cy="6954940"/>
          </a:xfrm>
          <a:prstGeom prst="rect">
            <a:avLst/>
          </a:prstGeom>
        </p:spPr>
      </p:pic>
      <p:cxnSp>
        <p:nvCxnSpPr>
          <p:cNvPr id="2" name="Connecteur droit avec flèche 1">
            <a:extLst>
              <a:ext uri="{FF2B5EF4-FFF2-40B4-BE49-F238E27FC236}">
                <a16:creationId xmlns:a16="http://schemas.microsoft.com/office/drawing/2014/main" id="{6A4CA647-4160-329E-1BEA-0E0F052D805C}"/>
              </a:ext>
            </a:extLst>
          </p:cNvPr>
          <p:cNvCxnSpPr>
            <a:cxnSpLocks/>
          </p:cNvCxnSpPr>
          <p:nvPr/>
        </p:nvCxnSpPr>
        <p:spPr>
          <a:xfrm flipH="1">
            <a:off x="9986186" y="1066800"/>
            <a:ext cx="1378499" cy="5551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29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8" y="-44175"/>
            <a:ext cx="11116230" cy="6954941"/>
          </a:xfrm>
          <a:prstGeom prst="rect">
            <a:avLst/>
          </a:prstGeom>
        </p:spPr>
      </p:pic>
      <p:cxnSp>
        <p:nvCxnSpPr>
          <p:cNvPr id="2" name="Connecteur droit avec flèche 1">
            <a:extLst>
              <a:ext uri="{FF2B5EF4-FFF2-40B4-BE49-F238E27FC236}">
                <a16:creationId xmlns:a16="http://schemas.microsoft.com/office/drawing/2014/main" id="{3903BD47-C376-5154-D405-C47F41C5C51A}"/>
              </a:ext>
            </a:extLst>
          </p:cNvPr>
          <p:cNvCxnSpPr>
            <a:cxnSpLocks/>
          </p:cNvCxnSpPr>
          <p:nvPr/>
        </p:nvCxnSpPr>
        <p:spPr>
          <a:xfrm flipH="1">
            <a:off x="9986186" y="1066800"/>
            <a:ext cx="1378499" cy="5551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64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descr="Une image contenant texte, capture d’écran, conception&#10;&#10;Description générée automatiquement">
            <a:extLst>
              <a:ext uri="{FF2B5EF4-FFF2-40B4-BE49-F238E27FC236}">
                <a16:creationId xmlns:a16="http://schemas.microsoft.com/office/drawing/2014/main" id="{F921418C-2050-4156-FCEC-8621E65EC0C2}"/>
              </a:ext>
            </a:extLst>
          </p:cNvPr>
          <p:cNvPicPr>
            <a:picLocks noChangeAspect="1"/>
          </p:cNvPicPr>
          <p:nvPr/>
        </p:nvPicPr>
        <p:blipFill>
          <a:blip r:embed="rId3"/>
          <a:stretch>
            <a:fillRect/>
          </a:stretch>
        </p:blipFill>
        <p:spPr>
          <a:xfrm>
            <a:off x="-17930" y="-44175"/>
            <a:ext cx="11116235" cy="6954942"/>
          </a:xfrm>
          <a:prstGeom prst="rect">
            <a:avLst/>
          </a:prstGeom>
        </p:spPr>
      </p:pic>
      <p:cxnSp>
        <p:nvCxnSpPr>
          <p:cNvPr id="2" name="Connecteur droit avec flèche 1">
            <a:extLst>
              <a:ext uri="{FF2B5EF4-FFF2-40B4-BE49-F238E27FC236}">
                <a16:creationId xmlns:a16="http://schemas.microsoft.com/office/drawing/2014/main" id="{80BC74AD-13C5-BA5E-3392-CE558D9BCB36}"/>
              </a:ext>
            </a:extLst>
          </p:cNvPr>
          <p:cNvCxnSpPr>
            <a:cxnSpLocks/>
          </p:cNvCxnSpPr>
          <p:nvPr/>
        </p:nvCxnSpPr>
        <p:spPr>
          <a:xfrm flipH="1">
            <a:off x="10190891" y="1883231"/>
            <a:ext cx="1504747"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883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9" y="-44175"/>
            <a:ext cx="11116232" cy="6954942"/>
          </a:xfrm>
          <a:prstGeom prst="rect">
            <a:avLst/>
          </a:prstGeom>
        </p:spPr>
      </p:pic>
      <p:cxnSp>
        <p:nvCxnSpPr>
          <p:cNvPr id="2" name="Connecteur droit avec flèche 1">
            <a:extLst>
              <a:ext uri="{FF2B5EF4-FFF2-40B4-BE49-F238E27FC236}">
                <a16:creationId xmlns:a16="http://schemas.microsoft.com/office/drawing/2014/main" id="{09E28CFC-8EAC-324D-AB06-6FD6E9FD132E}"/>
              </a:ext>
            </a:extLst>
          </p:cNvPr>
          <p:cNvCxnSpPr>
            <a:cxnSpLocks/>
          </p:cNvCxnSpPr>
          <p:nvPr/>
        </p:nvCxnSpPr>
        <p:spPr>
          <a:xfrm flipH="1">
            <a:off x="10190891" y="1883231"/>
            <a:ext cx="1504747"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08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9" y="-44175"/>
            <a:ext cx="11116232" cy="6954941"/>
          </a:xfrm>
          <a:prstGeom prst="rect">
            <a:avLst/>
          </a:prstGeom>
        </p:spPr>
      </p:pic>
      <p:cxnSp>
        <p:nvCxnSpPr>
          <p:cNvPr id="2" name="Connecteur droit avec flèche 1">
            <a:extLst>
              <a:ext uri="{FF2B5EF4-FFF2-40B4-BE49-F238E27FC236}">
                <a16:creationId xmlns:a16="http://schemas.microsoft.com/office/drawing/2014/main" id="{1F3FCC01-323B-AADD-B809-F16A847485CD}"/>
              </a:ext>
            </a:extLst>
          </p:cNvPr>
          <p:cNvCxnSpPr>
            <a:cxnSpLocks/>
          </p:cNvCxnSpPr>
          <p:nvPr/>
        </p:nvCxnSpPr>
        <p:spPr>
          <a:xfrm flipH="1">
            <a:off x="10190891" y="1883231"/>
            <a:ext cx="1504747"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425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9" y="-44175"/>
            <a:ext cx="11116232" cy="6954942"/>
          </a:xfrm>
          <a:prstGeom prst="rect">
            <a:avLst/>
          </a:prstGeom>
        </p:spPr>
      </p:pic>
      <p:cxnSp>
        <p:nvCxnSpPr>
          <p:cNvPr id="2" name="Connecteur droit avec flèche 1">
            <a:extLst>
              <a:ext uri="{FF2B5EF4-FFF2-40B4-BE49-F238E27FC236}">
                <a16:creationId xmlns:a16="http://schemas.microsoft.com/office/drawing/2014/main" id="{0D82B932-BD70-F5AA-1B0E-CC8F1D22BAE0}"/>
              </a:ext>
            </a:extLst>
          </p:cNvPr>
          <p:cNvCxnSpPr>
            <a:cxnSpLocks/>
          </p:cNvCxnSpPr>
          <p:nvPr/>
        </p:nvCxnSpPr>
        <p:spPr>
          <a:xfrm flipH="1">
            <a:off x="7513005" y="4572000"/>
            <a:ext cx="1935795" cy="4898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245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0" y="43959"/>
            <a:ext cx="5480819" cy="830997"/>
          </a:xfrm>
          <a:prstGeom prst="rect">
            <a:avLst/>
          </a:prstGeom>
          <a:noFill/>
        </p:spPr>
        <p:txBody>
          <a:bodyPr wrap="square" rtlCol="0">
            <a:spAutoFit/>
          </a:bodyPr>
          <a:lstStyle/>
          <a:p>
            <a:pPr algn="ctr"/>
            <a:r>
              <a:rPr lang="fr-FR" sz="4800" b="1" u="sng" noProof="1"/>
              <a:t>Distant Viewing Lab</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hape&#10;&#10;Description automatically generated">
            <a:extLst>
              <a:ext uri="{FF2B5EF4-FFF2-40B4-BE49-F238E27FC236}">
                <a16:creationId xmlns:a16="http://schemas.microsoft.com/office/drawing/2014/main" id="{8553FBD1-FF61-DC40-AA20-3A7703DED709}"/>
              </a:ext>
            </a:extLst>
          </p:cNvPr>
          <p:cNvPicPr>
            <a:picLocks noChangeAspect="1"/>
          </p:cNvPicPr>
          <p:nvPr/>
        </p:nvPicPr>
        <p:blipFill>
          <a:blip r:embed="rId3"/>
          <a:stretch>
            <a:fillRect/>
          </a:stretch>
        </p:blipFill>
        <p:spPr>
          <a:xfrm>
            <a:off x="9065004" y="4606866"/>
            <a:ext cx="810348" cy="966969"/>
          </a:xfrm>
          <a:prstGeom prst="rect">
            <a:avLst/>
          </a:prstGeom>
        </p:spPr>
      </p:pic>
      <p:sp>
        <p:nvSpPr>
          <p:cNvPr id="22" name="ZoneTexte 34">
            <a:extLst>
              <a:ext uri="{FF2B5EF4-FFF2-40B4-BE49-F238E27FC236}">
                <a16:creationId xmlns:a16="http://schemas.microsoft.com/office/drawing/2014/main" id="{6923008F-4273-634D-AB7B-DA778B320FA9}"/>
              </a:ext>
            </a:extLst>
          </p:cNvPr>
          <p:cNvSpPr txBox="1"/>
          <p:nvPr/>
        </p:nvSpPr>
        <p:spPr>
          <a:xfrm>
            <a:off x="3966869" y="6102117"/>
            <a:ext cx="3925273" cy="584775"/>
          </a:xfrm>
          <a:prstGeom prst="rect">
            <a:avLst/>
          </a:prstGeom>
          <a:noFill/>
        </p:spPr>
        <p:txBody>
          <a:bodyPr wrap="square" rtlCol="0">
            <a:spAutoFit/>
          </a:bodyPr>
          <a:lstStyle/>
          <a:p>
            <a:pPr algn="ctr"/>
            <a:r>
              <a:rPr lang="fr-FR" sz="3200" b="1" noProof="1">
                <a:solidFill>
                  <a:schemeClr val="accent5">
                    <a:lumMod val="75000"/>
                  </a:schemeClr>
                </a:solidFill>
              </a:rPr>
              <a:t>distantviewing.org</a:t>
            </a:r>
          </a:p>
        </p:txBody>
      </p:sp>
      <p:sp>
        <p:nvSpPr>
          <p:cNvPr id="3" name="ZoneTexte 2">
            <a:extLst>
              <a:ext uri="{FF2B5EF4-FFF2-40B4-BE49-F238E27FC236}">
                <a16:creationId xmlns:a16="http://schemas.microsoft.com/office/drawing/2014/main" id="{46D5974E-8E29-C3AA-74F9-0F073EA66BF8}"/>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
        <p:nvSpPr>
          <p:cNvPr id="4" name="ZoneTexte 3">
            <a:extLst>
              <a:ext uri="{FF2B5EF4-FFF2-40B4-BE49-F238E27FC236}">
                <a16:creationId xmlns:a16="http://schemas.microsoft.com/office/drawing/2014/main" id="{1AB7E553-B73B-8FE3-3941-102ABD496745}"/>
              </a:ext>
            </a:extLst>
          </p:cNvPr>
          <p:cNvSpPr txBox="1"/>
          <p:nvPr/>
        </p:nvSpPr>
        <p:spPr>
          <a:xfrm>
            <a:off x="1049716" y="1042912"/>
            <a:ext cx="9271951" cy="2862322"/>
          </a:xfrm>
          <a:prstGeom prst="rect">
            <a:avLst/>
          </a:prstGeom>
          <a:noFill/>
        </p:spPr>
        <p:txBody>
          <a:bodyPr wrap="square" rtlCol="0">
            <a:spAutoFit/>
          </a:bodyPr>
          <a:lstStyle/>
          <a:p>
            <a:pPr algn="just"/>
            <a:r>
              <a:rPr lang="en-US" sz="3000" dirty="0"/>
              <a:t>The Distant Viewing Lab uses and develops computational techniques to analyze visual culture on a large scale. It develops tools, methods, and datasets that can be re-used by other researchers. The lab engages closely with critical cultural and data studies, aiming to make explicit the interpretive act of algorithmic logic. </a:t>
            </a:r>
          </a:p>
        </p:txBody>
      </p:sp>
      <p:pic>
        <p:nvPicPr>
          <p:cNvPr id="6" name="Picture 6">
            <a:extLst>
              <a:ext uri="{FF2B5EF4-FFF2-40B4-BE49-F238E27FC236}">
                <a16:creationId xmlns:a16="http://schemas.microsoft.com/office/drawing/2014/main" id="{9FF8BAD2-D3F1-E567-4A7F-77DC4779E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46" y="4403404"/>
            <a:ext cx="2581536" cy="117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0131387-84C3-71A6-5AC3-DEDCDE711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8645" y="4676834"/>
            <a:ext cx="2929064" cy="623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66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9" y="-44175"/>
            <a:ext cx="11116232" cy="6954941"/>
          </a:xfrm>
          <a:prstGeom prst="rect">
            <a:avLst/>
          </a:prstGeom>
        </p:spPr>
      </p:pic>
      <p:cxnSp>
        <p:nvCxnSpPr>
          <p:cNvPr id="2" name="Connecteur droit avec flèche 1">
            <a:extLst>
              <a:ext uri="{FF2B5EF4-FFF2-40B4-BE49-F238E27FC236}">
                <a16:creationId xmlns:a16="http://schemas.microsoft.com/office/drawing/2014/main" id="{0D82B932-BD70-F5AA-1B0E-CC8F1D22BAE0}"/>
              </a:ext>
            </a:extLst>
          </p:cNvPr>
          <p:cNvCxnSpPr>
            <a:cxnSpLocks/>
          </p:cNvCxnSpPr>
          <p:nvPr/>
        </p:nvCxnSpPr>
        <p:spPr>
          <a:xfrm flipV="1">
            <a:off x="5360283" y="6310409"/>
            <a:ext cx="1471434" cy="3301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037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Qualitative Analysis of CV</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34">
            <a:extLst>
              <a:ext uri="{FF2B5EF4-FFF2-40B4-BE49-F238E27FC236}">
                <a16:creationId xmlns:a16="http://schemas.microsoft.com/office/drawing/2014/main" id="{710625BB-6346-5A42-BB96-73E707EE2DD8}"/>
              </a:ext>
            </a:extLst>
          </p:cNvPr>
          <p:cNvSpPr txBox="1"/>
          <p:nvPr/>
        </p:nvSpPr>
        <p:spPr>
          <a:xfrm>
            <a:off x="2718141" y="2090172"/>
            <a:ext cx="6755718" cy="2677656"/>
          </a:xfrm>
          <a:prstGeom prst="rect">
            <a:avLst/>
          </a:prstGeom>
          <a:noFill/>
        </p:spPr>
        <p:txBody>
          <a:bodyPr wrap="square" rtlCol="0">
            <a:spAutoFit/>
          </a:bodyPr>
          <a:lstStyle/>
          <a:p>
            <a:pPr algn="just"/>
            <a:r>
              <a:rPr lang="en-US" sz="2800" dirty="0"/>
              <a:t>Computer vision research is dominated by the goal of optimizing numeric metrics such applied to standardized datasets. For applications that use CV methods as a starting point, we need to supplement quantitative measures with qualitative ones.</a:t>
            </a:r>
            <a:endParaRPr lang="en-GB" sz="2800" dirty="0"/>
          </a:p>
        </p:txBody>
      </p:sp>
      <p:sp>
        <p:nvSpPr>
          <p:cNvPr id="2" name="ZoneTexte 1">
            <a:extLst>
              <a:ext uri="{FF2B5EF4-FFF2-40B4-BE49-F238E27FC236}">
                <a16:creationId xmlns:a16="http://schemas.microsoft.com/office/drawing/2014/main" id="{E887B922-82DF-3363-BE6E-DF0029AF3572}"/>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Tree>
    <p:extLst>
      <p:ext uri="{BB962C8B-B14F-4D97-AF65-F5344CB8AC3E}">
        <p14:creationId xmlns:p14="http://schemas.microsoft.com/office/powerpoint/2010/main" val="4242005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1. Face Detection</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 person, standing, outdoor&#10;&#10;Description automatically generated">
            <a:extLst>
              <a:ext uri="{FF2B5EF4-FFF2-40B4-BE49-F238E27FC236}">
                <a16:creationId xmlns:a16="http://schemas.microsoft.com/office/drawing/2014/main" id="{4B4D117D-9EC0-9B41-BF96-AA5F2774A0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3182" y="963293"/>
            <a:ext cx="7854192" cy="5662044"/>
          </a:xfrm>
          <a:prstGeom prst="rect">
            <a:avLst/>
          </a:prstGeom>
        </p:spPr>
      </p:pic>
      <p:sp>
        <p:nvSpPr>
          <p:cNvPr id="8" name="ZoneTexte 34">
            <a:extLst>
              <a:ext uri="{FF2B5EF4-FFF2-40B4-BE49-F238E27FC236}">
                <a16:creationId xmlns:a16="http://schemas.microsoft.com/office/drawing/2014/main" id="{710625BB-6346-5A42-BB96-73E707EE2DD8}"/>
              </a:ext>
            </a:extLst>
          </p:cNvPr>
          <p:cNvSpPr txBox="1"/>
          <p:nvPr/>
        </p:nvSpPr>
        <p:spPr>
          <a:xfrm>
            <a:off x="505054" y="1168813"/>
            <a:ext cx="2288157" cy="2062103"/>
          </a:xfrm>
          <a:prstGeom prst="rect">
            <a:avLst/>
          </a:prstGeom>
          <a:noFill/>
        </p:spPr>
        <p:txBody>
          <a:bodyPr wrap="square" rtlCol="0">
            <a:spAutoFit/>
          </a:bodyPr>
          <a:lstStyle/>
          <a:p>
            <a:r>
              <a:rPr lang="en-US" dirty="0"/>
              <a:t>Example of results from a face detection algorithm, showing the ability to detect faces at different angles to the camera. [</a:t>
            </a:r>
            <a:r>
              <a:rPr lang="en-US" u="sng" dirty="0">
                <a:hlinkClick r:id="rId4"/>
              </a:rPr>
              <a:t>2014687262</a:t>
            </a:r>
            <a:r>
              <a:rPr lang="en-US" dirty="0"/>
              <a:t>]</a:t>
            </a:r>
            <a:r>
              <a:rPr lang="en-GB" sz="2000" dirty="0"/>
              <a:t> </a:t>
            </a:r>
            <a:endParaRPr lang="fr-FR" sz="2000" noProof="1"/>
          </a:p>
        </p:txBody>
      </p:sp>
      <p:sp>
        <p:nvSpPr>
          <p:cNvPr id="2" name="ZoneTexte 1">
            <a:extLst>
              <a:ext uri="{FF2B5EF4-FFF2-40B4-BE49-F238E27FC236}">
                <a16:creationId xmlns:a16="http://schemas.microsoft.com/office/drawing/2014/main" id="{DD95665F-4530-9FA8-389B-BEDA89D5EDE1}"/>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Tree>
    <p:extLst>
      <p:ext uri="{BB962C8B-B14F-4D97-AF65-F5344CB8AC3E}">
        <p14:creationId xmlns:p14="http://schemas.microsoft.com/office/powerpoint/2010/main" val="3631348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1. Face Detection</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4D117D-9EC0-9B41-BF96-AA5F2774A099}"/>
              </a:ext>
            </a:extLst>
          </p:cNvPr>
          <p:cNvPicPr>
            <a:picLocks noChangeAspect="1"/>
          </p:cNvPicPr>
          <p:nvPr/>
        </p:nvPicPr>
        <p:blipFill>
          <a:blip r:embed="rId3"/>
          <a:srcRect/>
          <a:stretch/>
        </p:blipFill>
        <p:spPr>
          <a:xfrm>
            <a:off x="3103182" y="964654"/>
            <a:ext cx="7854192" cy="5659321"/>
          </a:xfrm>
          <a:prstGeom prst="rect">
            <a:avLst/>
          </a:prstGeom>
        </p:spPr>
      </p:pic>
      <p:sp>
        <p:nvSpPr>
          <p:cNvPr id="8" name="ZoneTexte 34">
            <a:extLst>
              <a:ext uri="{FF2B5EF4-FFF2-40B4-BE49-F238E27FC236}">
                <a16:creationId xmlns:a16="http://schemas.microsoft.com/office/drawing/2014/main" id="{710625BB-6346-5A42-BB96-73E707EE2DD8}"/>
              </a:ext>
            </a:extLst>
          </p:cNvPr>
          <p:cNvSpPr txBox="1"/>
          <p:nvPr/>
        </p:nvSpPr>
        <p:spPr>
          <a:xfrm>
            <a:off x="505054" y="1168813"/>
            <a:ext cx="2288157" cy="2031325"/>
          </a:xfrm>
          <a:prstGeom prst="rect">
            <a:avLst/>
          </a:prstGeom>
          <a:noFill/>
        </p:spPr>
        <p:txBody>
          <a:bodyPr wrap="square" rtlCol="0">
            <a:spAutoFit/>
          </a:bodyPr>
          <a:lstStyle/>
          <a:p>
            <a:r>
              <a:rPr lang="en-US" dirty="0"/>
              <a:t>Example of results from a face detection algorithm, showing how only a subset of faces are picked up in a larger crowd. [</a:t>
            </a:r>
            <a:r>
              <a:rPr lang="en-US" u="sng" dirty="0">
                <a:hlinkClick r:id="rId4"/>
              </a:rPr>
              <a:t>2014689609</a:t>
            </a:r>
            <a:r>
              <a:rPr lang="en-US" dirty="0"/>
              <a:t>].</a:t>
            </a:r>
            <a:r>
              <a:rPr lang="en-GB" dirty="0"/>
              <a:t> </a:t>
            </a:r>
            <a:endParaRPr lang="fr-FR" sz="2000" noProof="1"/>
          </a:p>
        </p:txBody>
      </p:sp>
      <p:sp>
        <p:nvSpPr>
          <p:cNvPr id="2" name="ZoneTexte 1">
            <a:extLst>
              <a:ext uri="{FF2B5EF4-FFF2-40B4-BE49-F238E27FC236}">
                <a16:creationId xmlns:a16="http://schemas.microsoft.com/office/drawing/2014/main" id="{715FB792-F9DF-A35D-360E-3859A706C764}"/>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Tree>
    <p:extLst>
      <p:ext uri="{BB962C8B-B14F-4D97-AF65-F5344CB8AC3E}">
        <p14:creationId xmlns:p14="http://schemas.microsoft.com/office/powerpoint/2010/main" val="357970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2. Pose Detection</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4D117D-9EC0-9B41-BF96-AA5F2774A099}"/>
              </a:ext>
            </a:extLst>
          </p:cNvPr>
          <p:cNvPicPr>
            <a:picLocks noChangeAspect="1"/>
          </p:cNvPicPr>
          <p:nvPr/>
        </p:nvPicPr>
        <p:blipFill>
          <a:blip r:embed="rId3"/>
          <a:srcRect/>
          <a:stretch/>
        </p:blipFill>
        <p:spPr>
          <a:xfrm>
            <a:off x="3103183" y="964654"/>
            <a:ext cx="7854190" cy="5659321"/>
          </a:xfrm>
          <a:prstGeom prst="rect">
            <a:avLst/>
          </a:prstGeom>
        </p:spPr>
      </p:pic>
      <p:sp>
        <p:nvSpPr>
          <p:cNvPr id="8" name="ZoneTexte 34">
            <a:extLst>
              <a:ext uri="{FF2B5EF4-FFF2-40B4-BE49-F238E27FC236}">
                <a16:creationId xmlns:a16="http://schemas.microsoft.com/office/drawing/2014/main" id="{710625BB-6346-5A42-BB96-73E707EE2DD8}"/>
              </a:ext>
            </a:extLst>
          </p:cNvPr>
          <p:cNvSpPr txBox="1"/>
          <p:nvPr/>
        </p:nvSpPr>
        <p:spPr>
          <a:xfrm>
            <a:off x="505054" y="1168813"/>
            <a:ext cx="2288157" cy="2308324"/>
          </a:xfrm>
          <a:prstGeom prst="rect">
            <a:avLst/>
          </a:prstGeom>
          <a:noFill/>
        </p:spPr>
        <p:txBody>
          <a:bodyPr wrap="square" rtlCol="0">
            <a:spAutoFit/>
          </a:bodyPr>
          <a:lstStyle/>
          <a:p>
            <a:r>
              <a:rPr lang="en-US" dirty="0"/>
              <a:t>Example of pose detection, showing good performance on a black-and-white image with people wearing period specific clothing. [</a:t>
            </a:r>
            <a:r>
              <a:rPr lang="en-US" u="sng" dirty="0">
                <a:hlinkClick r:id="rId4"/>
              </a:rPr>
              <a:t>2014693509</a:t>
            </a:r>
            <a:r>
              <a:rPr lang="en-US" dirty="0"/>
              <a:t>]</a:t>
            </a:r>
            <a:endParaRPr lang="en-GB" dirty="0"/>
          </a:p>
        </p:txBody>
      </p:sp>
      <p:sp>
        <p:nvSpPr>
          <p:cNvPr id="2" name="ZoneTexte 1">
            <a:extLst>
              <a:ext uri="{FF2B5EF4-FFF2-40B4-BE49-F238E27FC236}">
                <a16:creationId xmlns:a16="http://schemas.microsoft.com/office/drawing/2014/main" id="{C6353A65-71F5-CBAA-7B4F-B176A394FE0A}"/>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Tree>
    <p:extLst>
      <p:ext uri="{BB962C8B-B14F-4D97-AF65-F5344CB8AC3E}">
        <p14:creationId xmlns:p14="http://schemas.microsoft.com/office/powerpoint/2010/main" val="4204586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2. Pose Detection</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4D117D-9EC0-9B41-BF96-AA5F2774A099}"/>
              </a:ext>
            </a:extLst>
          </p:cNvPr>
          <p:cNvPicPr>
            <a:picLocks noChangeAspect="1"/>
          </p:cNvPicPr>
          <p:nvPr/>
        </p:nvPicPr>
        <p:blipFill>
          <a:blip r:embed="rId3"/>
          <a:srcRect/>
          <a:stretch/>
        </p:blipFill>
        <p:spPr>
          <a:xfrm>
            <a:off x="3103183" y="964654"/>
            <a:ext cx="7854190" cy="5659321"/>
          </a:xfrm>
          <a:prstGeom prst="rect">
            <a:avLst/>
          </a:prstGeom>
        </p:spPr>
      </p:pic>
      <p:sp>
        <p:nvSpPr>
          <p:cNvPr id="8" name="ZoneTexte 34">
            <a:extLst>
              <a:ext uri="{FF2B5EF4-FFF2-40B4-BE49-F238E27FC236}">
                <a16:creationId xmlns:a16="http://schemas.microsoft.com/office/drawing/2014/main" id="{710625BB-6346-5A42-BB96-73E707EE2DD8}"/>
              </a:ext>
            </a:extLst>
          </p:cNvPr>
          <p:cNvSpPr txBox="1"/>
          <p:nvPr/>
        </p:nvSpPr>
        <p:spPr>
          <a:xfrm>
            <a:off x="505054" y="1168813"/>
            <a:ext cx="2288157" cy="3693319"/>
          </a:xfrm>
          <a:prstGeom prst="rect">
            <a:avLst/>
          </a:prstGeom>
          <a:noFill/>
        </p:spPr>
        <p:txBody>
          <a:bodyPr wrap="square" rtlCol="0">
            <a:spAutoFit/>
          </a:bodyPr>
          <a:lstStyle/>
          <a:p>
            <a:r>
              <a:rPr lang="en-US" dirty="0"/>
              <a:t>Example of pose detection showing the ability to pick up people in the background. Notice, though, that the arm of the man in the right middle of the foreground’s arm in confused with the arm of the man in the middle of the frame. [</a:t>
            </a:r>
            <a:r>
              <a:rPr lang="en-US" u="sng" dirty="0">
                <a:hlinkClick r:id="rId4"/>
              </a:rPr>
              <a:t>2014690917</a:t>
            </a:r>
            <a:r>
              <a:rPr lang="en-US" dirty="0"/>
              <a:t>]</a:t>
            </a:r>
            <a:r>
              <a:rPr lang="en-GB" dirty="0"/>
              <a:t> </a:t>
            </a:r>
            <a:endParaRPr lang="fr-FR" sz="2000" noProof="1"/>
          </a:p>
        </p:txBody>
      </p:sp>
      <p:sp>
        <p:nvSpPr>
          <p:cNvPr id="2" name="ZoneTexte 1">
            <a:extLst>
              <a:ext uri="{FF2B5EF4-FFF2-40B4-BE49-F238E27FC236}">
                <a16:creationId xmlns:a16="http://schemas.microsoft.com/office/drawing/2014/main" id="{D8D5CB25-96FE-5EA1-934B-50D1FF23DE7C}"/>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Tree>
    <p:extLst>
      <p:ext uri="{BB962C8B-B14F-4D97-AF65-F5344CB8AC3E}">
        <p14:creationId xmlns:p14="http://schemas.microsoft.com/office/powerpoint/2010/main" val="860961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2. Pose Detection</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4D117D-9EC0-9B41-BF96-AA5F2774A099}"/>
              </a:ext>
            </a:extLst>
          </p:cNvPr>
          <p:cNvPicPr>
            <a:picLocks noChangeAspect="1"/>
          </p:cNvPicPr>
          <p:nvPr/>
        </p:nvPicPr>
        <p:blipFill>
          <a:blip r:embed="rId3"/>
          <a:srcRect/>
          <a:stretch/>
        </p:blipFill>
        <p:spPr>
          <a:xfrm>
            <a:off x="3103183" y="964654"/>
            <a:ext cx="7854190" cy="5659321"/>
          </a:xfrm>
          <a:prstGeom prst="rect">
            <a:avLst/>
          </a:prstGeom>
        </p:spPr>
      </p:pic>
      <p:sp>
        <p:nvSpPr>
          <p:cNvPr id="8" name="ZoneTexte 34">
            <a:extLst>
              <a:ext uri="{FF2B5EF4-FFF2-40B4-BE49-F238E27FC236}">
                <a16:creationId xmlns:a16="http://schemas.microsoft.com/office/drawing/2014/main" id="{710625BB-6346-5A42-BB96-73E707EE2DD8}"/>
              </a:ext>
            </a:extLst>
          </p:cNvPr>
          <p:cNvSpPr txBox="1"/>
          <p:nvPr/>
        </p:nvSpPr>
        <p:spPr>
          <a:xfrm>
            <a:off x="505054" y="1168813"/>
            <a:ext cx="2288157" cy="3693319"/>
          </a:xfrm>
          <a:prstGeom prst="rect">
            <a:avLst/>
          </a:prstGeom>
          <a:noFill/>
        </p:spPr>
        <p:txBody>
          <a:bodyPr wrap="square" rtlCol="0">
            <a:spAutoFit/>
          </a:bodyPr>
          <a:lstStyle/>
          <a:p>
            <a:r>
              <a:rPr lang="en-US" dirty="0"/>
              <a:t>Another example of pose detection. Notice that the algorithm trying to find the lower arms, torso and legs of the person shown only in portrait. The confidence score for the facial features is much higher than the lower features. [</a:t>
            </a:r>
            <a:r>
              <a:rPr lang="en-US" u="sng" dirty="0">
                <a:hlinkClick r:id="rId4"/>
              </a:rPr>
              <a:t>2014716249</a:t>
            </a:r>
            <a:r>
              <a:rPr lang="en-US" dirty="0"/>
              <a:t>]</a:t>
            </a:r>
            <a:r>
              <a:rPr lang="en-GB" dirty="0"/>
              <a:t> </a:t>
            </a:r>
            <a:endParaRPr lang="fr-FR" sz="2000" noProof="1"/>
          </a:p>
        </p:txBody>
      </p:sp>
      <p:sp>
        <p:nvSpPr>
          <p:cNvPr id="2" name="ZoneTexte 1">
            <a:extLst>
              <a:ext uri="{FF2B5EF4-FFF2-40B4-BE49-F238E27FC236}">
                <a16:creationId xmlns:a16="http://schemas.microsoft.com/office/drawing/2014/main" id="{B79DF8D1-FF4C-B056-30F9-85A12BDF3D60}"/>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Tree>
    <p:extLst>
      <p:ext uri="{BB962C8B-B14F-4D97-AF65-F5344CB8AC3E}">
        <p14:creationId xmlns:p14="http://schemas.microsoft.com/office/powerpoint/2010/main" val="1676308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3. Object Detection</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4D117D-9EC0-9B41-BF96-AA5F2774A099}"/>
              </a:ext>
            </a:extLst>
          </p:cNvPr>
          <p:cNvPicPr>
            <a:picLocks noChangeAspect="1"/>
          </p:cNvPicPr>
          <p:nvPr/>
        </p:nvPicPr>
        <p:blipFill>
          <a:blip r:embed="rId3"/>
          <a:srcRect/>
          <a:stretch/>
        </p:blipFill>
        <p:spPr>
          <a:xfrm>
            <a:off x="3103183" y="964654"/>
            <a:ext cx="7854190" cy="5659321"/>
          </a:xfrm>
          <a:prstGeom prst="rect">
            <a:avLst/>
          </a:prstGeom>
        </p:spPr>
      </p:pic>
      <p:sp>
        <p:nvSpPr>
          <p:cNvPr id="8" name="ZoneTexte 34">
            <a:extLst>
              <a:ext uri="{FF2B5EF4-FFF2-40B4-BE49-F238E27FC236}">
                <a16:creationId xmlns:a16="http://schemas.microsoft.com/office/drawing/2014/main" id="{710625BB-6346-5A42-BB96-73E707EE2DD8}"/>
              </a:ext>
            </a:extLst>
          </p:cNvPr>
          <p:cNvSpPr txBox="1"/>
          <p:nvPr/>
        </p:nvSpPr>
        <p:spPr>
          <a:xfrm>
            <a:off x="505054" y="1168813"/>
            <a:ext cx="2288157" cy="2862322"/>
          </a:xfrm>
          <a:prstGeom prst="rect">
            <a:avLst/>
          </a:prstGeom>
          <a:noFill/>
        </p:spPr>
        <p:txBody>
          <a:bodyPr wrap="square" rtlCol="0">
            <a:spAutoFit/>
          </a:bodyPr>
          <a:lstStyle/>
          <a:p>
            <a:r>
              <a:rPr lang="en-US" dirty="0"/>
              <a:t>Object detection showing the people detected in a crowd. Notice that not all people are detected, but there are many people that are identified, even when obfuscated or very small. [</a:t>
            </a:r>
            <a:r>
              <a:rPr lang="en-US" u="sng" dirty="0">
                <a:hlinkClick r:id="rId4"/>
              </a:rPr>
              <a:t>2014681564</a:t>
            </a:r>
            <a:r>
              <a:rPr lang="en-US" dirty="0"/>
              <a:t>]</a:t>
            </a:r>
            <a:endParaRPr lang="en-GB" dirty="0"/>
          </a:p>
        </p:txBody>
      </p:sp>
      <p:sp>
        <p:nvSpPr>
          <p:cNvPr id="2" name="ZoneTexte 1">
            <a:extLst>
              <a:ext uri="{FF2B5EF4-FFF2-40B4-BE49-F238E27FC236}">
                <a16:creationId xmlns:a16="http://schemas.microsoft.com/office/drawing/2014/main" id="{8EA89032-747A-479B-9090-5F279A840A03}"/>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Tree>
    <p:extLst>
      <p:ext uri="{BB962C8B-B14F-4D97-AF65-F5344CB8AC3E}">
        <p14:creationId xmlns:p14="http://schemas.microsoft.com/office/powerpoint/2010/main" val="1491057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3. Object Detection</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4D117D-9EC0-9B41-BF96-AA5F2774A099}"/>
              </a:ext>
            </a:extLst>
          </p:cNvPr>
          <p:cNvPicPr>
            <a:picLocks noChangeAspect="1"/>
          </p:cNvPicPr>
          <p:nvPr/>
        </p:nvPicPr>
        <p:blipFill>
          <a:blip r:embed="rId3"/>
          <a:srcRect/>
          <a:stretch/>
        </p:blipFill>
        <p:spPr>
          <a:xfrm>
            <a:off x="3103183" y="964654"/>
            <a:ext cx="7854190" cy="5659321"/>
          </a:xfrm>
          <a:prstGeom prst="rect">
            <a:avLst/>
          </a:prstGeom>
        </p:spPr>
      </p:pic>
      <p:sp>
        <p:nvSpPr>
          <p:cNvPr id="8" name="ZoneTexte 34">
            <a:extLst>
              <a:ext uri="{FF2B5EF4-FFF2-40B4-BE49-F238E27FC236}">
                <a16:creationId xmlns:a16="http://schemas.microsoft.com/office/drawing/2014/main" id="{710625BB-6346-5A42-BB96-73E707EE2DD8}"/>
              </a:ext>
            </a:extLst>
          </p:cNvPr>
          <p:cNvSpPr txBox="1"/>
          <p:nvPr/>
        </p:nvSpPr>
        <p:spPr>
          <a:xfrm>
            <a:off x="505054" y="1168813"/>
            <a:ext cx="2288157" cy="2585323"/>
          </a:xfrm>
          <a:prstGeom prst="rect">
            <a:avLst/>
          </a:prstGeom>
          <a:noFill/>
        </p:spPr>
        <p:txBody>
          <a:bodyPr wrap="square" rtlCol="0">
            <a:spAutoFit/>
          </a:bodyPr>
          <a:lstStyle/>
          <a:p>
            <a:r>
              <a:rPr lang="en-US" dirty="0"/>
              <a:t>Example showing the LVIS image detection algorithm. It correctly identifies the flower arrangement, necklace, and ring in the historic black-and-white photograph. [</a:t>
            </a:r>
            <a:r>
              <a:rPr lang="en-US" u="sng" dirty="0">
                <a:hlinkClick r:id="rId4"/>
              </a:rPr>
              <a:t>2014712262</a:t>
            </a:r>
            <a:r>
              <a:rPr lang="en-US" dirty="0"/>
              <a:t>]</a:t>
            </a:r>
            <a:endParaRPr lang="en-GB" dirty="0"/>
          </a:p>
        </p:txBody>
      </p:sp>
      <p:sp>
        <p:nvSpPr>
          <p:cNvPr id="2" name="ZoneTexte 1">
            <a:extLst>
              <a:ext uri="{FF2B5EF4-FFF2-40B4-BE49-F238E27FC236}">
                <a16:creationId xmlns:a16="http://schemas.microsoft.com/office/drawing/2014/main" id="{41509CC5-CB9C-2AEC-5C0F-17B21BBA15DE}"/>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Tree>
    <p:extLst>
      <p:ext uri="{BB962C8B-B14F-4D97-AF65-F5344CB8AC3E}">
        <p14:creationId xmlns:p14="http://schemas.microsoft.com/office/powerpoint/2010/main" val="1698131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3. Object Detection</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4D117D-9EC0-9B41-BF96-AA5F2774A099}"/>
              </a:ext>
            </a:extLst>
          </p:cNvPr>
          <p:cNvPicPr>
            <a:picLocks noChangeAspect="1"/>
          </p:cNvPicPr>
          <p:nvPr/>
        </p:nvPicPr>
        <p:blipFill>
          <a:blip r:embed="rId3"/>
          <a:srcRect/>
          <a:stretch/>
        </p:blipFill>
        <p:spPr>
          <a:xfrm>
            <a:off x="3103183" y="964654"/>
            <a:ext cx="7854190" cy="5659321"/>
          </a:xfrm>
          <a:prstGeom prst="rect">
            <a:avLst/>
          </a:prstGeom>
        </p:spPr>
      </p:pic>
      <p:sp>
        <p:nvSpPr>
          <p:cNvPr id="8" name="ZoneTexte 34">
            <a:extLst>
              <a:ext uri="{FF2B5EF4-FFF2-40B4-BE49-F238E27FC236}">
                <a16:creationId xmlns:a16="http://schemas.microsoft.com/office/drawing/2014/main" id="{710625BB-6346-5A42-BB96-73E707EE2DD8}"/>
              </a:ext>
            </a:extLst>
          </p:cNvPr>
          <p:cNvSpPr txBox="1"/>
          <p:nvPr/>
        </p:nvSpPr>
        <p:spPr>
          <a:xfrm>
            <a:off x="505054" y="1168813"/>
            <a:ext cx="2288157" cy="2862322"/>
          </a:xfrm>
          <a:prstGeom prst="rect">
            <a:avLst/>
          </a:prstGeom>
          <a:noFill/>
        </p:spPr>
        <p:txBody>
          <a:bodyPr wrap="square" rtlCol="0">
            <a:spAutoFit/>
          </a:bodyPr>
          <a:lstStyle/>
          <a:p>
            <a:r>
              <a:rPr lang="en-US" dirty="0"/>
              <a:t>Object detection results on a color FSA-OWI image. It detects the person and some of the oranges, but most of the oranges are missed even when setting a very low confidence score. [</a:t>
            </a:r>
            <a:r>
              <a:rPr lang="en-US" u="sng" dirty="0">
                <a:hlinkClick r:id="rId4"/>
              </a:rPr>
              <a:t>2017878149</a:t>
            </a:r>
            <a:r>
              <a:rPr lang="en-US" dirty="0"/>
              <a:t>]</a:t>
            </a:r>
            <a:endParaRPr lang="en-GB" dirty="0"/>
          </a:p>
        </p:txBody>
      </p:sp>
      <p:sp>
        <p:nvSpPr>
          <p:cNvPr id="2" name="ZoneTexte 1">
            <a:extLst>
              <a:ext uri="{FF2B5EF4-FFF2-40B4-BE49-F238E27FC236}">
                <a16:creationId xmlns:a16="http://schemas.microsoft.com/office/drawing/2014/main" id="{7DEC2007-A414-F961-4950-5915A1F96CDC}"/>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Tree>
    <p:extLst>
      <p:ext uri="{BB962C8B-B14F-4D97-AF65-F5344CB8AC3E}">
        <p14:creationId xmlns:p14="http://schemas.microsoft.com/office/powerpoint/2010/main" val="3311403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5480819" cy="830997"/>
          </a:xfrm>
          <a:prstGeom prst="rect">
            <a:avLst/>
          </a:prstGeom>
          <a:noFill/>
        </p:spPr>
        <p:txBody>
          <a:bodyPr wrap="square" rtlCol="0">
            <a:spAutoFit/>
          </a:bodyPr>
          <a:lstStyle/>
          <a:p>
            <a:r>
              <a:rPr lang="fr-FR" sz="4800" b="1" u="sng" noProof="1"/>
              <a:t>ADDI Platform</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083121EA-22BA-0B48-B415-49DA1E741FA9}"/>
              </a:ext>
            </a:extLst>
          </p:cNvPr>
          <p:cNvSpPr txBox="1"/>
          <p:nvPr/>
        </p:nvSpPr>
        <p:spPr>
          <a:xfrm>
            <a:off x="317458" y="981572"/>
            <a:ext cx="8212884" cy="2246769"/>
          </a:xfrm>
          <a:prstGeom prst="rect">
            <a:avLst/>
          </a:prstGeom>
          <a:noFill/>
        </p:spPr>
        <p:txBody>
          <a:bodyPr wrap="square" rtlCol="0">
            <a:spAutoFit/>
          </a:bodyPr>
          <a:lstStyle/>
          <a:p>
            <a:pPr algn="just"/>
            <a:r>
              <a:rPr lang="fr-FR" sz="2000" noProof="1"/>
              <a:t>Work with the Library of Congress. A prototype study to how computer vision (CV) can increase access and discovery of digital photography collections. Using &gt; 250k documentary photographs from the early 20th century.</a:t>
            </a:r>
          </a:p>
          <a:p>
            <a:pPr algn="just"/>
            <a:endParaRPr lang="fr-FR" sz="2000" noProof="1"/>
          </a:p>
          <a:p>
            <a:pPr algn="just"/>
            <a:r>
              <a:rPr lang="fr-FR" sz="2000" noProof="1"/>
              <a:t>     – </a:t>
            </a:r>
            <a:r>
              <a:rPr lang="fr-FR" sz="2000" b="1" noProof="1"/>
              <a:t>Open platform </a:t>
            </a:r>
            <a:r>
              <a:rPr lang="fr-FR" sz="2000" noProof="1"/>
              <a:t>for the exploration of CV annotations.</a:t>
            </a:r>
          </a:p>
          <a:p>
            <a:pPr algn="just"/>
            <a:r>
              <a:rPr lang="fr-FR" sz="2000" noProof="1"/>
              <a:t>     – </a:t>
            </a:r>
            <a:r>
              <a:rPr lang="fr-FR" sz="2000" b="1" noProof="1"/>
              <a:t>Qualitative assessment of CV </a:t>
            </a:r>
            <a:r>
              <a:rPr lang="fr-FR" sz="2000" noProof="1"/>
              <a:t>applied to these historic collections.</a:t>
            </a:r>
          </a:p>
          <a:p>
            <a:pPr algn="just"/>
            <a:endParaRPr lang="fr-FR" sz="2000" noProof="1"/>
          </a:p>
        </p:txBody>
      </p:sp>
      <p:pic>
        <p:nvPicPr>
          <p:cNvPr id="4098" name="Picture 2" descr="Constellation">
            <a:extLst>
              <a:ext uri="{FF2B5EF4-FFF2-40B4-BE49-F238E27FC236}">
                <a16:creationId xmlns:a16="http://schemas.microsoft.com/office/drawing/2014/main" id="{3B0B961F-84DB-ED4E-901D-2B4F719D6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78" y="3393091"/>
            <a:ext cx="2098834" cy="1652832"/>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34">
            <a:extLst>
              <a:ext uri="{FF2B5EF4-FFF2-40B4-BE49-F238E27FC236}">
                <a16:creationId xmlns:a16="http://schemas.microsoft.com/office/drawing/2014/main" id="{C42663DD-D989-AA42-A655-25F83A3F1691}"/>
              </a:ext>
            </a:extLst>
          </p:cNvPr>
          <p:cNvSpPr txBox="1"/>
          <p:nvPr/>
        </p:nvSpPr>
        <p:spPr>
          <a:xfrm>
            <a:off x="74133" y="5225392"/>
            <a:ext cx="2325724" cy="1569660"/>
          </a:xfrm>
          <a:prstGeom prst="rect">
            <a:avLst/>
          </a:prstGeom>
          <a:noFill/>
        </p:spPr>
        <p:txBody>
          <a:bodyPr wrap="square" rtlCol="0">
            <a:spAutoFit/>
          </a:bodyPr>
          <a:lstStyle/>
          <a:p>
            <a:pPr algn="ctr"/>
            <a:r>
              <a:rPr lang="en-GB" sz="2400" b="1" dirty="0"/>
              <a:t>Detroit Publishing Company </a:t>
            </a:r>
          </a:p>
          <a:p>
            <a:pPr algn="ctr"/>
            <a:endParaRPr lang="en-GB" sz="2400" b="1" dirty="0"/>
          </a:p>
        </p:txBody>
      </p:sp>
      <p:sp>
        <p:nvSpPr>
          <p:cNvPr id="12" name="ZoneTexte 34">
            <a:extLst>
              <a:ext uri="{FF2B5EF4-FFF2-40B4-BE49-F238E27FC236}">
                <a16:creationId xmlns:a16="http://schemas.microsoft.com/office/drawing/2014/main" id="{5F9D9238-2E68-F847-94F5-A3CBE900FC40}"/>
              </a:ext>
            </a:extLst>
          </p:cNvPr>
          <p:cNvSpPr txBox="1"/>
          <p:nvPr/>
        </p:nvSpPr>
        <p:spPr>
          <a:xfrm>
            <a:off x="2505249" y="5225392"/>
            <a:ext cx="2325724" cy="1200329"/>
          </a:xfrm>
          <a:prstGeom prst="rect">
            <a:avLst/>
          </a:prstGeom>
          <a:noFill/>
        </p:spPr>
        <p:txBody>
          <a:bodyPr wrap="square" rtlCol="0">
            <a:spAutoFit/>
          </a:bodyPr>
          <a:lstStyle/>
          <a:p>
            <a:pPr algn="ctr"/>
            <a:r>
              <a:rPr lang="en-GB" sz="2400" b="1" dirty="0"/>
              <a:t>Farm Security Administration</a:t>
            </a:r>
          </a:p>
          <a:p>
            <a:pPr algn="ctr"/>
            <a:endParaRPr lang="en-GB" sz="2400" b="1" dirty="0"/>
          </a:p>
        </p:txBody>
      </p:sp>
      <p:sp>
        <p:nvSpPr>
          <p:cNvPr id="13" name="ZoneTexte 34">
            <a:extLst>
              <a:ext uri="{FF2B5EF4-FFF2-40B4-BE49-F238E27FC236}">
                <a16:creationId xmlns:a16="http://schemas.microsoft.com/office/drawing/2014/main" id="{5E39820D-974A-FF46-A607-91004F3AF1F5}"/>
              </a:ext>
            </a:extLst>
          </p:cNvPr>
          <p:cNvSpPr txBox="1"/>
          <p:nvPr/>
        </p:nvSpPr>
        <p:spPr>
          <a:xfrm>
            <a:off x="4936365" y="5225392"/>
            <a:ext cx="2325724" cy="461665"/>
          </a:xfrm>
          <a:prstGeom prst="rect">
            <a:avLst/>
          </a:prstGeom>
          <a:noFill/>
        </p:spPr>
        <p:txBody>
          <a:bodyPr wrap="square" rtlCol="0">
            <a:spAutoFit/>
          </a:bodyPr>
          <a:lstStyle/>
          <a:p>
            <a:pPr algn="ctr"/>
            <a:r>
              <a:rPr lang="en-GB" sz="2400" b="1" dirty="0"/>
              <a:t>Bain Collection </a:t>
            </a:r>
          </a:p>
        </p:txBody>
      </p:sp>
      <p:sp>
        <p:nvSpPr>
          <p:cNvPr id="14" name="ZoneTexte 34">
            <a:extLst>
              <a:ext uri="{FF2B5EF4-FFF2-40B4-BE49-F238E27FC236}">
                <a16:creationId xmlns:a16="http://schemas.microsoft.com/office/drawing/2014/main" id="{6FF6785B-4FD7-1A44-BC59-979447515B52}"/>
              </a:ext>
            </a:extLst>
          </p:cNvPr>
          <p:cNvSpPr txBox="1"/>
          <p:nvPr/>
        </p:nvSpPr>
        <p:spPr>
          <a:xfrm>
            <a:off x="7367481" y="5225392"/>
            <a:ext cx="2325724" cy="461665"/>
          </a:xfrm>
          <a:prstGeom prst="rect">
            <a:avLst/>
          </a:prstGeom>
          <a:noFill/>
        </p:spPr>
        <p:txBody>
          <a:bodyPr wrap="square" rtlCol="0">
            <a:spAutoFit/>
          </a:bodyPr>
          <a:lstStyle/>
          <a:p>
            <a:pPr algn="ctr"/>
            <a:r>
              <a:rPr lang="en-GB" sz="2400" b="1" dirty="0"/>
              <a:t>Harris &amp; Ewing</a:t>
            </a:r>
          </a:p>
        </p:txBody>
      </p:sp>
      <p:sp>
        <p:nvSpPr>
          <p:cNvPr id="15" name="ZoneTexte 34">
            <a:extLst>
              <a:ext uri="{FF2B5EF4-FFF2-40B4-BE49-F238E27FC236}">
                <a16:creationId xmlns:a16="http://schemas.microsoft.com/office/drawing/2014/main" id="{20E581E9-3F24-9848-9CC4-331E3E28912B}"/>
              </a:ext>
            </a:extLst>
          </p:cNvPr>
          <p:cNvSpPr txBox="1"/>
          <p:nvPr/>
        </p:nvSpPr>
        <p:spPr>
          <a:xfrm>
            <a:off x="9798597" y="5225392"/>
            <a:ext cx="2325724" cy="1569660"/>
          </a:xfrm>
          <a:prstGeom prst="rect">
            <a:avLst/>
          </a:prstGeom>
          <a:noFill/>
        </p:spPr>
        <p:txBody>
          <a:bodyPr wrap="square" rtlCol="0">
            <a:spAutoFit/>
          </a:bodyPr>
          <a:lstStyle/>
          <a:p>
            <a:pPr algn="ctr"/>
            <a:r>
              <a:rPr lang="en-GB" sz="2400" b="1" dirty="0"/>
              <a:t>National Photo Company Collection</a:t>
            </a:r>
          </a:p>
          <a:p>
            <a:pPr algn="ctr"/>
            <a:endParaRPr lang="en-GB" sz="2400" b="1" dirty="0"/>
          </a:p>
        </p:txBody>
      </p:sp>
      <p:pic>
        <p:nvPicPr>
          <p:cNvPr id="4100" name="Picture 4" descr="One gun spits 166 of these an hour. 75 mm shells stand as semi-finished ammunition in a large eastern arsenal, which is working at top capacity">
            <a:extLst>
              <a:ext uri="{FF2B5EF4-FFF2-40B4-BE49-F238E27FC236}">
                <a16:creationId xmlns:a16="http://schemas.microsoft.com/office/drawing/2014/main" id="{813BE839-35A7-D14E-B217-F8F79D2DC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052" y="3429332"/>
            <a:ext cx="1318118" cy="16836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albreath [i.e. Calbraith] Rodgers">
            <a:extLst>
              <a:ext uri="{FF2B5EF4-FFF2-40B4-BE49-F238E27FC236}">
                <a16:creationId xmlns:a16="http://schemas.microsoft.com/office/drawing/2014/main" id="{3C000D86-0B75-A743-8030-26F6569CAE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3439" y="3404460"/>
            <a:ext cx="1227333" cy="17338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805C350-EE8B-0845-B77D-3963BE5A8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5925" y="3423586"/>
            <a:ext cx="2188835" cy="169519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30C69CE1-0B7A-024B-9CB3-6E7E36A93B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4541" y="3434525"/>
            <a:ext cx="2079881" cy="156966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E5B6A3E-887A-6DE8-0F06-FA06A2EDB42A}"/>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pic>
        <p:nvPicPr>
          <p:cNvPr id="4" name="Image 3" descr="Une image contenant texte, Police, Graphique, logo&#10;&#10;Description générée automatiquement">
            <a:extLst>
              <a:ext uri="{FF2B5EF4-FFF2-40B4-BE49-F238E27FC236}">
                <a16:creationId xmlns:a16="http://schemas.microsoft.com/office/drawing/2014/main" id="{B1C56F1E-B562-7A7F-49BB-D267EB7CFC8C}"/>
              </a:ext>
            </a:extLst>
          </p:cNvPr>
          <p:cNvPicPr>
            <a:picLocks noChangeAspect="1"/>
          </p:cNvPicPr>
          <p:nvPr/>
        </p:nvPicPr>
        <p:blipFill>
          <a:blip r:embed="rId8"/>
          <a:stretch>
            <a:fillRect/>
          </a:stretch>
        </p:blipFill>
        <p:spPr>
          <a:xfrm>
            <a:off x="8720609" y="709639"/>
            <a:ext cx="3191635" cy="1117072"/>
          </a:xfrm>
          <a:prstGeom prst="rect">
            <a:avLst/>
          </a:prstGeom>
        </p:spPr>
      </p:pic>
    </p:spTree>
    <p:extLst>
      <p:ext uri="{BB962C8B-B14F-4D97-AF65-F5344CB8AC3E}">
        <p14:creationId xmlns:p14="http://schemas.microsoft.com/office/powerpoint/2010/main" val="412587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4. Image Similarity</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34">
            <a:extLst>
              <a:ext uri="{FF2B5EF4-FFF2-40B4-BE49-F238E27FC236}">
                <a16:creationId xmlns:a16="http://schemas.microsoft.com/office/drawing/2014/main" id="{710625BB-6346-5A42-BB96-73E707EE2DD8}"/>
              </a:ext>
            </a:extLst>
          </p:cNvPr>
          <p:cNvSpPr txBox="1"/>
          <p:nvPr/>
        </p:nvSpPr>
        <p:spPr>
          <a:xfrm>
            <a:off x="505054" y="1168813"/>
            <a:ext cx="2288157" cy="3693319"/>
          </a:xfrm>
          <a:prstGeom prst="rect">
            <a:avLst/>
          </a:prstGeom>
          <a:noFill/>
        </p:spPr>
        <p:txBody>
          <a:bodyPr wrap="square" rtlCol="0">
            <a:spAutoFit/>
          </a:bodyPr>
          <a:lstStyle/>
          <a:p>
            <a:r>
              <a:rPr lang="en-US" dirty="0"/>
              <a:t>Top two rows show the nearest neighbors to a starting image. It does a good job of finding similarly framed portraits in the collection. Bottom row shows five random recommendations from the collection for comparison. [</a:t>
            </a:r>
            <a:r>
              <a:rPr lang="en-US" u="sng" dirty="0">
                <a:solidFill>
                  <a:schemeClr val="accent1"/>
                </a:solidFill>
              </a:rPr>
              <a:t>2014686845</a:t>
            </a:r>
            <a:r>
              <a:rPr lang="en-US" dirty="0"/>
              <a:t>]</a:t>
            </a:r>
            <a:endParaRPr lang="en-GB" dirty="0"/>
          </a:p>
        </p:txBody>
      </p:sp>
      <p:sp>
        <p:nvSpPr>
          <p:cNvPr id="2" name="ZoneTexte 1">
            <a:extLst>
              <a:ext uri="{FF2B5EF4-FFF2-40B4-BE49-F238E27FC236}">
                <a16:creationId xmlns:a16="http://schemas.microsoft.com/office/drawing/2014/main" id="{7DEC2007-A414-F961-4950-5915A1F96CDC}"/>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pic>
        <p:nvPicPr>
          <p:cNvPr id="4" name="Picture 11">
            <a:extLst>
              <a:ext uri="{FF2B5EF4-FFF2-40B4-BE49-F238E27FC236}">
                <a16:creationId xmlns:a16="http://schemas.microsoft.com/office/drawing/2014/main" id="{15C68269-95D2-5DF2-13B9-867A064B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32" y="1168813"/>
            <a:ext cx="6912791" cy="4788982"/>
          </a:xfrm>
          <a:prstGeom prst="rect">
            <a:avLst/>
          </a:prstGeom>
        </p:spPr>
      </p:pic>
    </p:spTree>
    <p:extLst>
      <p:ext uri="{BB962C8B-B14F-4D97-AF65-F5344CB8AC3E}">
        <p14:creationId xmlns:p14="http://schemas.microsoft.com/office/powerpoint/2010/main" val="1606851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4. Image Similarity</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34">
            <a:extLst>
              <a:ext uri="{FF2B5EF4-FFF2-40B4-BE49-F238E27FC236}">
                <a16:creationId xmlns:a16="http://schemas.microsoft.com/office/drawing/2014/main" id="{710625BB-6346-5A42-BB96-73E707EE2DD8}"/>
              </a:ext>
            </a:extLst>
          </p:cNvPr>
          <p:cNvSpPr txBox="1"/>
          <p:nvPr/>
        </p:nvSpPr>
        <p:spPr>
          <a:xfrm>
            <a:off x="505054" y="1168813"/>
            <a:ext cx="2288157" cy="3693319"/>
          </a:xfrm>
          <a:prstGeom prst="rect">
            <a:avLst/>
          </a:prstGeom>
          <a:noFill/>
        </p:spPr>
        <p:txBody>
          <a:bodyPr wrap="square" rtlCol="0">
            <a:spAutoFit/>
          </a:bodyPr>
          <a:lstStyle/>
          <a:p>
            <a:r>
              <a:rPr lang="en-US" dirty="0"/>
              <a:t>Top two rows show the nearest neighbors to a starting image. Notice that the algorithm is heavily influenced by the round shape on the images. Bottom row shows five random recommendations from the collection for comparison. [</a:t>
            </a:r>
            <a:r>
              <a:rPr lang="en-US" u="sng" dirty="0">
                <a:solidFill>
                  <a:schemeClr val="accent1"/>
                </a:solidFill>
              </a:rPr>
              <a:t>2014684875</a:t>
            </a:r>
            <a:r>
              <a:rPr lang="en-US" dirty="0"/>
              <a:t>]</a:t>
            </a:r>
            <a:endParaRPr lang="en-GB" dirty="0"/>
          </a:p>
        </p:txBody>
      </p:sp>
      <p:sp>
        <p:nvSpPr>
          <p:cNvPr id="2" name="ZoneTexte 1">
            <a:extLst>
              <a:ext uri="{FF2B5EF4-FFF2-40B4-BE49-F238E27FC236}">
                <a16:creationId xmlns:a16="http://schemas.microsoft.com/office/drawing/2014/main" id="{7DEC2007-A414-F961-4950-5915A1F96CDC}"/>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pic>
        <p:nvPicPr>
          <p:cNvPr id="3" name="Picture 10">
            <a:extLst>
              <a:ext uri="{FF2B5EF4-FFF2-40B4-BE49-F238E27FC236}">
                <a16:creationId xmlns:a16="http://schemas.microsoft.com/office/drawing/2014/main" id="{768F9A59-43F0-F9B0-F447-D04F6E6E8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435" y="993423"/>
            <a:ext cx="7413535" cy="5135883"/>
          </a:xfrm>
          <a:prstGeom prst="rect">
            <a:avLst/>
          </a:prstGeom>
        </p:spPr>
      </p:pic>
    </p:spTree>
    <p:extLst>
      <p:ext uri="{BB962C8B-B14F-4D97-AF65-F5344CB8AC3E}">
        <p14:creationId xmlns:p14="http://schemas.microsoft.com/office/powerpoint/2010/main" val="2389014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4. Image Similarity</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34">
            <a:extLst>
              <a:ext uri="{FF2B5EF4-FFF2-40B4-BE49-F238E27FC236}">
                <a16:creationId xmlns:a16="http://schemas.microsoft.com/office/drawing/2014/main" id="{710625BB-6346-5A42-BB96-73E707EE2DD8}"/>
              </a:ext>
            </a:extLst>
          </p:cNvPr>
          <p:cNvSpPr txBox="1"/>
          <p:nvPr/>
        </p:nvSpPr>
        <p:spPr>
          <a:xfrm>
            <a:off x="505054" y="1168813"/>
            <a:ext cx="2288157" cy="4524315"/>
          </a:xfrm>
          <a:prstGeom prst="rect">
            <a:avLst/>
          </a:prstGeom>
          <a:noFill/>
        </p:spPr>
        <p:txBody>
          <a:bodyPr wrap="square" rtlCol="0">
            <a:spAutoFit/>
          </a:bodyPr>
          <a:lstStyle/>
          <a:p>
            <a:r>
              <a:rPr lang="en-US" dirty="0"/>
              <a:t>Top two rows show the nearest neighbors to a starting image. It finds examples of other images with orange or other fruit. Bottom row shows five random recommendations from the collection for comparison. It is not entire clear how some of the images on the second row relate to the starting image.  [</a:t>
            </a:r>
            <a:r>
              <a:rPr lang="en-US" u="sng" dirty="0">
                <a:solidFill>
                  <a:schemeClr val="accent1"/>
                </a:solidFill>
              </a:rPr>
              <a:t>2017878147</a:t>
            </a:r>
            <a:r>
              <a:rPr lang="en-US" dirty="0"/>
              <a:t>]</a:t>
            </a:r>
            <a:endParaRPr lang="en-GB" dirty="0"/>
          </a:p>
        </p:txBody>
      </p:sp>
      <p:sp>
        <p:nvSpPr>
          <p:cNvPr id="2" name="ZoneTexte 1">
            <a:extLst>
              <a:ext uri="{FF2B5EF4-FFF2-40B4-BE49-F238E27FC236}">
                <a16:creationId xmlns:a16="http://schemas.microsoft.com/office/drawing/2014/main" id="{7DEC2007-A414-F961-4950-5915A1F96CDC}"/>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pic>
        <p:nvPicPr>
          <p:cNvPr id="3" name="Picture 12">
            <a:extLst>
              <a:ext uri="{FF2B5EF4-FFF2-40B4-BE49-F238E27FC236}">
                <a16:creationId xmlns:a16="http://schemas.microsoft.com/office/drawing/2014/main" id="{42DB422F-CC30-0832-60AE-BA76D5229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772" y="949944"/>
            <a:ext cx="7156927" cy="4958112"/>
          </a:xfrm>
          <a:prstGeom prst="rect">
            <a:avLst/>
          </a:prstGeom>
        </p:spPr>
      </p:pic>
    </p:spTree>
    <p:extLst>
      <p:ext uri="{BB962C8B-B14F-4D97-AF65-F5344CB8AC3E}">
        <p14:creationId xmlns:p14="http://schemas.microsoft.com/office/powerpoint/2010/main" val="1882113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Future Steps</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DA0CEE3-F160-16C6-D04D-58ECE55F4471}"/>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
        <p:nvSpPr>
          <p:cNvPr id="3" name="ZoneTexte 2">
            <a:extLst>
              <a:ext uri="{FF2B5EF4-FFF2-40B4-BE49-F238E27FC236}">
                <a16:creationId xmlns:a16="http://schemas.microsoft.com/office/drawing/2014/main" id="{E8C5B7CC-0BCE-70DB-6B39-B4AABC7BC9B2}"/>
              </a:ext>
            </a:extLst>
          </p:cNvPr>
          <p:cNvSpPr txBox="1"/>
          <p:nvPr/>
        </p:nvSpPr>
        <p:spPr>
          <a:xfrm>
            <a:off x="1460024" y="1064683"/>
            <a:ext cx="9271951" cy="2092881"/>
          </a:xfrm>
          <a:prstGeom prst="rect">
            <a:avLst/>
          </a:prstGeom>
          <a:noFill/>
        </p:spPr>
        <p:txBody>
          <a:bodyPr wrap="square" rtlCol="0">
            <a:spAutoFit/>
          </a:bodyPr>
          <a:lstStyle/>
          <a:p>
            <a:pPr algn="just"/>
            <a:r>
              <a:rPr lang="en-US" sz="2600" dirty="0"/>
              <a:t>We are in the process of combining the ADDI platform from our collaboration with LC Labs with our Distant Viewing Toolkit software. The goal is to allow anyone to visualize their own collection of  images using the same interface without having to setup any complex libraries and manually generate the annotations.</a:t>
            </a:r>
          </a:p>
        </p:txBody>
      </p:sp>
      <p:pic>
        <p:nvPicPr>
          <p:cNvPr id="4" name="Picture 6">
            <a:extLst>
              <a:ext uri="{FF2B5EF4-FFF2-40B4-BE49-F238E27FC236}">
                <a16:creationId xmlns:a16="http://schemas.microsoft.com/office/drawing/2014/main" id="{7309A411-69FA-A1A3-5C57-3ED3B4C5AEB9}"/>
              </a:ext>
            </a:extLst>
          </p:cNvPr>
          <p:cNvPicPr>
            <a:picLocks noChangeAspect="1"/>
          </p:cNvPicPr>
          <p:nvPr/>
        </p:nvPicPr>
        <p:blipFill>
          <a:blip r:embed="rId3"/>
          <a:srcRect/>
          <a:stretch/>
        </p:blipFill>
        <p:spPr>
          <a:xfrm>
            <a:off x="1780705" y="3700437"/>
            <a:ext cx="3781477" cy="2374415"/>
          </a:xfrm>
          <a:prstGeom prst="rect">
            <a:avLst/>
          </a:prstGeom>
        </p:spPr>
      </p:pic>
      <p:sp>
        <p:nvSpPr>
          <p:cNvPr id="5" name="ZoneTexte 4">
            <a:extLst>
              <a:ext uri="{FF2B5EF4-FFF2-40B4-BE49-F238E27FC236}">
                <a16:creationId xmlns:a16="http://schemas.microsoft.com/office/drawing/2014/main" id="{A8AA9FBD-C233-9F6F-88B5-C4519DB77F83}"/>
              </a:ext>
            </a:extLst>
          </p:cNvPr>
          <p:cNvSpPr txBox="1"/>
          <p:nvPr/>
        </p:nvSpPr>
        <p:spPr>
          <a:xfrm>
            <a:off x="5783419" y="4287479"/>
            <a:ext cx="625160" cy="1200329"/>
          </a:xfrm>
          <a:prstGeom prst="rect">
            <a:avLst/>
          </a:prstGeom>
          <a:noFill/>
        </p:spPr>
        <p:txBody>
          <a:bodyPr wrap="square" rtlCol="0">
            <a:spAutoFit/>
          </a:bodyPr>
          <a:lstStyle/>
          <a:p>
            <a:pPr algn="ctr"/>
            <a:r>
              <a:rPr lang="fr-FR" sz="7200" noProof="1"/>
              <a:t>+</a:t>
            </a:r>
          </a:p>
        </p:txBody>
      </p:sp>
      <p:pic>
        <p:nvPicPr>
          <p:cNvPr id="9" name="Image 8" descr="Une image contenant texte, capture d’écran, logiciel, nombre&#10;&#10;Description générée automatiquement">
            <a:extLst>
              <a:ext uri="{FF2B5EF4-FFF2-40B4-BE49-F238E27FC236}">
                <a16:creationId xmlns:a16="http://schemas.microsoft.com/office/drawing/2014/main" id="{2A989F92-885C-89D4-4503-6837988D7769}"/>
              </a:ext>
            </a:extLst>
          </p:cNvPr>
          <p:cNvPicPr>
            <a:picLocks noChangeAspect="1"/>
          </p:cNvPicPr>
          <p:nvPr/>
        </p:nvPicPr>
        <p:blipFill>
          <a:blip r:embed="rId4"/>
          <a:stretch>
            <a:fillRect/>
          </a:stretch>
        </p:blipFill>
        <p:spPr>
          <a:xfrm>
            <a:off x="6490264" y="3659029"/>
            <a:ext cx="3687879" cy="2457227"/>
          </a:xfrm>
          <a:prstGeom prst="rect">
            <a:avLst/>
          </a:prstGeom>
        </p:spPr>
      </p:pic>
    </p:spTree>
    <p:extLst>
      <p:ext uri="{BB962C8B-B14F-4D97-AF65-F5344CB8AC3E}">
        <p14:creationId xmlns:p14="http://schemas.microsoft.com/office/powerpoint/2010/main" val="1205973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68068" y="43959"/>
            <a:ext cx="7038410" cy="830997"/>
          </a:xfrm>
          <a:prstGeom prst="rect">
            <a:avLst/>
          </a:prstGeom>
          <a:noFill/>
        </p:spPr>
        <p:txBody>
          <a:bodyPr wrap="square" rtlCol="0">
            <a:spAutoFit/>
          </a:bodyPr>
          <a:lstStyle/>
          <a:p>
            <a:r>
              <a:rPr lang="fr-FR" sz="4800" b="1" u="sng" noProof="1"/>
              <a:t>Visualisation Platform</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4D117D-9EC0-9B41-BF96-AA5F2774A099}"/>
              </a:ext>
            </a:extLst>
          </p:cNvPr>
          <p:cNvPicPr>
            <a:picLocks noChangeAspect="1"/>
          </p:cNvPicPr>
          <p:nvPr/>
        </p:nvPicPr>
        <p:blipFill>
          <a:blip r:embed="rId3"/>
          <a:srcRect/>
          <a:stretch/>
        </p:blipFill>
        <p:spPr>
          <a:xfrm>
            <a:off x="5750813" y="1173541"/>
            <a:ext cx="5888503" cy="3697432"/>
          </a:xfrm>
          <a:prstGeom prst="rect">
            <a:avLst/>
          </a:prstGeom>
        </p:spPr>
      </p:pic>
      <p:sp>
        <p:nvSpPr>
          <p:cNvPr id="2" name="ZoneTexte 1">
            <a:extLst>
              <a:ext uri="{FF2B5EF4-FFF2-40B4-BE49-F238E27FC236}">
                <a16:creationId xmlns:a16="http://schemas.microsoft.com/office/drawing/2014/main" id="{E887B922-82DF-3363-BE6E-DF0029AF3572}"/>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 &amp; L. TILTON</a:t>
            </a:r>
          </a:p>
        </p:txBody>
      </p:sp>
      <p:sp>
        <p:nvSpPr>
          <p:cNvPr id="3" name="ZoneTexte 2">
            <a:extLst>
              <a:ext uri="{FF2B5EF4-FFF2-40B4-BE49-F238E27FC236}">
                <a16:creationId xmlns:a16="http://schemas.microsoft.com/office/drawing/2014/main" id="{0ABD1D36-E01F-B173-F26D-FAD15A49DED9}"/>
              </a:ext>
            </a:extLst>
          </p:cNvPr>
          <p:cNvSpPr txBox="1"/>
          <p:nvPr/>
        </p:nvSpPr>
        <p:spPr>
          <a:xfrm>
            <a:off x="411210" y="1498763"/>
            <a:ext cx="5061550" cy="3046988"/>
          </a:xfrm>
          <a:prstGeom prst="rect">
            <a:avLst/>
          </a:prstGeom>
          <a:noFill/>
        </p:spPr>
        <p:txBody>
          <a:bodyPr wrap="square" rtlCol="0">
            <a:spAutoFit/>
          </a:bodyPr>
          <a:lstStyle/>
          <a:p>
            <a:r>
              <a:rPr lang="fr-FR" sz="2400" noProof="1"/>
              <a:t>User-centric design, considers different possibly communities and uses of the platform.</a:t>
            </a:r>
          </a:p>
          <a:p>
            <a:endParaRPr lang="fr-FR" sz="2400" noProof="1"/>
          </a:p>
          <a:p>
            <a:r>
              <a:rPr lang="fr-FR" sz="2400" noProof="1"/>
              <a:t>Built using the ideas of </a:t>
            </a:r>
            <a:r>
              <a:rPr lang="fr-FR" sz="2400" b="1" noProof="1"/>
              <a:t>generous interfaces </a:t>
            </a:r>
            <a:r>
              <a:rPr lang="fr-FR" sz="2400" noProof="1"/>
              <a:t>(Whitlaw), </a:t>
            </a:r>
            <a:r>
              <a:rPr lang="fr-FR" sz="2400" b="1" noProof="1"/>
              <a:t>information density </a:t>
            </a:r>
            <a:r>
              <a:rPr lang="fr-FR" sz="2400" noProof="1"/>
              <a:t>(Tufte), and </a:t>
            </a:r>
            <a:r>
              <a:rPr lang="fr-FR" sz="2400" b="1" noProof="1"/>
              <a:t>data feminism </a:t>
            </a:r>
            <a:r>
              <a:rPr lang="fr-FR" sz="2400" noProof="1"/>
              <a:t>(d’Ignazio and Klein). </a:t>
            </a:r>
          </a:p>
        </p:txBody>
      </p:sp>
      <p:sp>
        <p:nvSpPr>
          <p:cNvPr id="4" name="ZoneTexte 34">
            <a:extLst>
              <a:ext uri="{FF2B5EF4-FFF2-40B4-BE49-F238E27FC236}">
                <a16:creationId xmlns:a16="http://schemas.microsoft.com/office/drawing/2014/main" id="{3E3678F5-5B76-CD32-7C3E-CB2BD252E7E7}"/>
              </a:ext>
            </a:extLst>
          </p:cNvPr>
          <p:cNvSpPr txBox="1"/>
          <p:nvPr/>
        </p:nvSpPr>
        <p:spPr>
          <a:xfrm>
            <a:off x="2083550" y="5281843"/>
            <a:ext cx="8297786" cy="1107996"/>
          </a:xfrm>
          <a:prstGeom prst="rect">
            <a:avLst/>
          </a:prstGeom>
          <a:noFill/>
        </p:spPr>
        <p:txBody>
          <a:bodyPr wrap="square" rtlCol="0">
            <a:spAutoFit/>
          </a:bodyPr>
          <a:lstStyle/>
          <a:p>
            <a:pPr algn="ctr"/>
            <a:r>
              <a:rPr lang="en-US" sz="6600" dirty="0">
                <a:solidFill>
                  <a:schemeClr val="accent5">
                    <a:lumMod val="75000"/>
                  </a:schemeClr>
                </a:solidFill>
              </a:rPr>
              <a:t>tinyurl.com/2p8heby3</a:t>
            </a:r>
            <a:endParaRPr lang="en-GB" sz="6600" dirty="0">
              <a:solidFill>
                <a:schemeClr val="accent5">
                  <a:lumMod val="75000"/>
                </a:schemeClr>
              </a:solidFill>
            </a:endParaRPr>
          </a:p>
        </p:txBody>
      </p:sp>
    </p:spTree>
    <p:extLst>
      <p:ext uri="{BB962C8B-B14F-4D97-AF65-F5344CB8AC3E}">
        <p14:creationId xmlns:p14="http://schemas.microsoft.com/office/powerpoint/2010/main" val="1638877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9" y="-44175"/>
            <a:ext cx="11116232" cy="6954942"/>
          </a:xfrm>
          <a:prstGeom prst="rect">
            <a:avLst/>
          </a:prstGeom>
        </p:spPr>
      </p:pic>
    </p:spTree>
    <p:extLst>
      <p:ext uri="{BB962C8B-B14F-4D97-AF65-F5344CB8AC3E}">
        <p14:creationId xmlns:p14="http://schemas.microsoft.com/office/powerpoint/2010/main" val="372766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9" y="-44175"/>
            <a:ext cx="11116232" cy="6954942"/>
          </a:xfrm>
          <a:prstGeom prst="rect">
            <a:avLst/>
          </a:prstGeom>
        </p:spPr>
      </p:pic>
      <p:cxnSp>
        <p:nvCxnSpPr>
          <p:cNvPr id="4" name="Connecteur droit avec flèche 3">
            <a:extLst>
              <a:ext uri="{FF2B5EF4-FFF2-40B4-BE49-F238E27FC236}">
                <a16:creationId xmlns:a16="http://schemas.microsoft.com/office/drawing/2014/main" id="{2267CE6A-94BA-956A-CEE6-C4DF74450E94}"/>
              </a:ext>
            </a:extLst>
          </p:cNvPr>
          <p:cNvCxnSpPr>
            <a:cxnSpLocks/>
          </p:cNvCxnSpPr>
          <p:nvPr/>
        </p:nvCxnSpPr>
        <p:spPr>
          <a:xfrm flipV="1">
            <a:off x="4522624" y="272145"/>
            <a:ext cx="2035126" cy="33745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0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9" y="-44175"/>
            <a:ext cx="11116232" cy="6954942"/>
          </a:xfrm>
          <a:prstGeom prst="rect">
            <a:avLst/>
          </a:prstGeom>
        </p:spPr>
      </p:pic>
      <p:cxnSp>
        <p:nvCxnSpPr>
          <p:cNvPr id="7" name="Connecteur droit avec flèche 6">
            <a:extLst>
              <a:ext uri="{FF2B5EF4-FFF2-40B4-BE49-F238E27FC236}">
                <a16:creationId xmlns:a16="http://schemas.microsoft.com/office/drawing/2014/main" id="{F2A9382E-A2D8-B5F1-1A06-DC727429BE7E}"/>
              </a:ext>
            </a:extLst>
          </p:cNvPr>
          <p:cNvCxnSpPr>
            <a:cxnSpLocks/>
          </p:cNvCxnSpPr>
          <p:nvPr/>
        </p:nvCxnSpPr>
        <p:spPr>
          <a:xfrm flipH="1" flipV="1">
            <a:off x="9094121" y="1415145"/>
            <a:ext cx="1671851" cy="3701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890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9" y="-44175"/>
            <a:ext cx="11116232" cy="6954942"/>
          </a:xfrm>
          <a:prstGeom prst="rect">
            <a:avLst/>
          </a:prstGeom>
        </p:spPr>
      </p:pic>
      <p:cxnSp>
        <p:nvCxnSpPr>
          <p:cNvPr id="9" name="Connecteur droit avec flèche 8">
            <a:extLst>
              <a:ext uri="{FF2B5EF4-FFF2-40B4-BE49-F238E27FC236}">
                <a16:creationId xmlns:a16="http://schemas.microsoft.com/office/drawing/2014/main" id="{60A8FC7E-3D9A-E7C1-90DB-2B8CEAD74159}"/>
              </a:ext>
            </a:extLst>
          </p:cNvPr>
          <p:cNvCxnSpPr>
            <a:cxnSpLocks/>
          </p:cNvCxnSpPr>
          <p:nvPr/>
        </p:nvCxnSpPr>
        <p:spPr>
          <a:xfrm flipV="1">
            <a:off x="5853937" y="2351316"/>
            <a:ext cx="1407625" cy="51162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513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F921418C-2050-4156-FCEC-8621E65EC0C2}"/>
              </a:ext>
            </a:extLst>
          </p:cNvPr>
          <p:cNvPicPr>
            <a:picLocks noChangeAspect="1"/>
          </p:cNvPicPr>
          <p:nvPr/>
        </p:nvPicPr>
        <p:blipFill>
          <a:blip r:embed="rId3"/>
          <a:srcRect/>
          <a:stretch/>
        </p:blipFill>
        <p:spPr>
          <a:xfrm>
            <a:off x="-17929" y="-44175"/>
            <a:ext cx="11116232" cy="6954942"/>
          </a:xfrm>
          <a:prstGeom prst="rect">
            <a:avLst/>
          </a:prstGeom>
        </p:spPr>
      </p:pic>
      <p:cxnSp>
        <p:nvCxnSpPr>
          <p:cNvPr id="2" name="Connecteur droit avec flèche 1">
            <a:extLst>
              <a:ext uri="{FF2B5EF4-FFF2-40B4-BE49-F238E27FC236}">
                <a16:creationId xmlns:a16="http://schemas.microsoft.com/office/drawing/2014/main" id="{BE76B9F3-046E-E875-C789-46145E22DBF0}"/>
              </a:ext>
            </a:extLst>
          </p:cNvPr>
          <p:cNvCxnSpPr>
            <a:cxnSpLocks/>
          </p:cNvCxnSpPr>
          <p:nvPr/>
        </p:nvCxnSpPr>
        <p:spPr>
          <a:xfrm flipH="1">
            <a:off x="9275419" y="1382486"/>
            <a:ext cx="1730038" cy="5116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36941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TotalTime>
  <Words>932</Words>
  <Application>Microsoft Macintosh PowerPoint</Application>
  <PresentationFormat>Grand écran</PresentationFormat>
  <Paragraphs>84</Paragraphs>
  <Slides>33</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33</vt:i4>
      </vt:variant>
    </vt:vector>
  </HeadingPairs>
  <TitlesOfParts>
    <vt:vector size="37"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80</cp:revision>
  <dcterms:created xsi:type="dcterms:W3CDTF">2021-04-28T17:57:29Z</dcterms:created>
  <dcterms:modified xsi:type="dcterms:W3CDTF">2023-07-15T12:31:17Z</dcterms:modified>
</cp:coreProperties>
</file>